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ld Standard TT"/>
      <p:regular r:id="rId25"/>
      <p:bold r:id="rId26"/>
      <p: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bold.fntdata"/><Relationship Id="rId25" Type="http://schemas.openxmlformats.org/officeDocument/2006/relationships/font" Target="fonts/OldStandardTT-regular.fntdata"/><Relationship Id="rId27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67fdf680d_1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67fdf680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ld Standard TT"/>
              <a:buAutoNum type="arabicPeriod"/>
            </a:pPr>
            <a:r>
              <a:t/>
            </a:r>
            <a:endParaRPr sz="2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Old Standard TT"/>
              <a:buAutoNum type="arabicPeriod"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</a:rPr>
              <a:t>ns such as PCA and Silh</a:t>
            </a:r>
            <a:endParaRPr sz="2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67fdf680d_1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a67fdf680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67fdf680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67fdf68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 PXD ROCC TTE OVV</a:t>
            </a:r>
            <a:r>
              <a:rPr lang="en"/>
              <a:t> form the </a:t>
            </a:r>
            <a:r>
              <a:rPr lang="en"/>
              <a:t>association</a:t>
            </a:r>
            <a:r>
              <a:rPr lang="en"/>
              <a:t> rule, they form strong positive relationships. where PXD has a significant value in price over others.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USAC and KBR are associated with each other. Based on the plot, USAC and KBR form a strong positive relationship, with KBR having a higher price value.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EFAX, DMXF, SPYX, NEE, and AQN </a:t>
            </a:r>
            <a:r>
              <a:rPr lang="en">
                <a:solidFill>
                  <a:schemeClr val="dk1"/>
                </a:solidFill>
              </a:rPr>
              <a:t>are associated. In the plot, we observed a strong positive relationship between them, with SPYX having the highest value and AQN having the lowest value.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SEDG and ENPHare associated with each other. In the plot, we observed a strong positive relationship between the two.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67fdf680d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67fdf680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TSLA and PLUG. are associated with each other. In the plot, we observed a strong positive relationship between the two, with TSLA having a significantly higher value in price.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67fdf680d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67fdf680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f5849abbe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f5849ab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67fdf680d_1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a67fdf680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7f5849abbe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7f5849ab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7f5849abb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7f5849ab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develop a portfolio for green energy stock for investors who interested in invest in renewable energy and fossil fuel companies.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f5849abbe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7f5849ab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f5849abbe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f5849ab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7f5849abbe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7f5849abb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ld Standard TT"/>
              <a:buAutoNum type="arabicPeriod"/>
            </a:pPr>
            <a:r>
              <a:t/>
            </a:r>
            <a:endParaRPr sz="2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Old Standard TT"/>
              <a:buAutoNum type="arabicPeriod"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</a:rPr>
              <a:t>ns such as PCA and Silh</a:t>
            </a:r>
            <a:endParaRPr sz="2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a67fdf680d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a67fdf68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Stock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Ruiwen Yang, Jiayi Zhou, Yi Zhu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Method–Prediction-estimation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488200"/>
            <a:ext cx="8095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4 estimators: Linear Regression, Support Vector Machine, Decision Tree, Random Forest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" sz="2200"/>
              <a:t>2 approaches: Blocked Time Series Split, Normal Time Series Split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descr="matyubara on Twitter: &quot;ここで出てくるclippingはblocking time series splitと同じだねー  時系列データの扱い方は試行錯誤してるけど、未だにしっくり来るやり方見つけれてない… Python: 時系列データの交差検証と  TimeSeriesSplit の改良について - CUBE SUGAR ..."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50" y="1238250"/>
            <a:ext cx="36195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apply Stacking cross validation for time-series data? - Data Science  Stack Exchange" id="116" name="Google Shape;116;p22"/>
          <p:cNvPicPr preferRelativeResize="0"/>
          <p:nvPr/>
        </p:nvPicPr>
        <p:blipFill rotWithShape="1">
          <a:blip r:embed="rId4">
            <a:alphaModFix/>
          </a:blip>
          <a:srcRect b="0" l="0" r="26879" t="0"/>
          <a:stretch/>
        </p:blipFill>
        <p:spPr>
          <a:xfrm>
            <a:off x="4803700" y="1314600"/>
            <a:ext cx="394902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010350"/>
            <a:ext cx="8095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19, 25, 8, and 1 observations in cluster 0-3.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Compare the short-term momentum </a:t>
            </a:r>
            <a:r>
              <a:rPr lang="en" sz="1100"/>
              <a:t>with the long-term momentum.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Buy stocks in cluster 0---including FSLR, FREY, LIN, GM, ETN, ORA, AES, OXY, TTE, CVX, KMI, PXD, OVV, KBR, CIVI, KNTK, ROCC, NRG, USAC. Hold stocks in cluster 2 and 3—including TSLA, PLUG, JHX, MNTK, AMPS, AZRE, WAVE, ELLO, and VVPR. Sell the rest stocks.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the trend of renewable energy stocks will be better than that of fossil fuel stocks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Cluster 3: VVPR is an outlier.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750" y="2423550"/>
            <a:ext cx="2551451" cy="27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225" y="2632650"/>
            <a:ext cx="5197550" cy="21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Analysis–Cluster 0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25" y="1058225"/>
            <a:ext cx="6619241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Analysis–Cluster 1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00" y="1058225"/>
            <a:ext cx="6618189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Analysis–Cluster 2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350" y="1152350"/>
            <a:ext cx="6600827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Task</a:t>
            </a:r>
            <a:r>
              <a:rPr lang="en"/>
              <a:t>–Cluster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W</a:t>
            </a:r>
            <a:r>
              <a:rPr lang="en" sz="1800"/>
              <a:t>hy we start from cluster0…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Data Preparation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Only ‘Date’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‘Date’ feature engineering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Cross Validation choose </a:t>
            </a:r>
            <a:r>
              <a:rPr b="1" lang="en" sz="1800"/>
              <a:t>Best</a:t>
            </a:r>
            <a:r>
              <a:rPr lang="en" sz="1800"/>
              <a:t> -&gt; Test MAEs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Statistical Approach &amp; DM Approach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Overfitting, Underfitting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Real Prediction With </a:t>
            </a:r>
            <a:r>
              <a:rPr b="1" lang="en" sz="1800"/>
              <a:t>Independent</a:t>
            </a:r>
            <a:r>
              <a:rPr lang="en" sz="1800"/>
              <a:t> Test Data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idx="2" type="body"/>
          </p:nvPr>
        </p:nvSpPr>
        <p:spPr>
          <a:xfrm>
            <a:off x="7202650" y="1171675"/>
            <a:ext cx="1629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475" y="823100"/>
            <a:ext cx="3050774" cy="31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751" y="446338"/>
            <a:ext cx="3180374" cy="4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25" y="307600"/>
            <a:ext cx="7394673" cy="46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1424" y="359000"/>
            <a:ext cx="3253900" cy="459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9575" y="196900"/>
            <a:ext cx="4650552" cy="465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4663" y="759975"/>
            <a:ext cx="7394673" cy="322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71600"/>
            <a:ext cx="85206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➢"/>
            </a:pPr>
            <a:r>
              <a:rPr lang="en" sz="2700"/>
              <a:t>Buy, hold, or sell stocks in our pool based on our suggestions.</a:t>
            </a:r>
            <a:endParaRPr sz="2700"/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➢"/>
            </a:pPr>
            <a:r>
              <a:rPr lang="en" sz="2700"/>
              <a:t>Focus more on renewable energy stocks to seek more stocks with good potential in the future.</a:t>
            </a:r>
            <a:endParaRPr sz="2700"/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➢"/>
            </a:pPr>
            <a:r>
              <a:rPr lang="en" sz="2700"/>
              <a:t>We should avoid adding the companies mentioned in the association rules in one portfolio as they share high similarities and increase risk.</a:t>
            </a:r>
            <a:endParaRPr sz="2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Paths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71600"/>
            <a:ext cx="8520600" cy="30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➢"/>
            </a:pPr>
            <a:r>
              <a:rPr lang="en" sz="2700"/>
              <a:t>Descriptive Task: diversification–include more factors to get the optimal weights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➢"/>
            </a:pPr>
            <a:r>
              <a:rPr lang="en" sz="2700"/>
              <a:t>Predictive Task: deep learning approach + predict longer term with valuable features (sentiment, news, </a:t>
            </a:r>
            <a:r>
              <a:rPr lang="en" sz="2700"/>
              <a:t>financial</a:t>
            </a:r>
            <a:r>
              <a:rPr lang="en" sz="2700"/>
              <a:t> statements)</a:t>
            </a:r>
            <a:endParaRPr sz="2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873150"/>
            <a:ext cx="8095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As the world become more aware of climate change, more people started to interested in investing stocks in green energy for ethical or personal reasons.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Current articles don’t include supportive data about which stocks to invest in→we studied the stock trends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Current articles don’t compare and study the trends of stocks of both green energy companies and fossil fuels companies→we discussed difference in trends of green energy and fossil fuel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71675"/>
            <a:ext cx="8095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How does the stock trend of renewable energy and fossil fuel changes and can the future trends be predicted? 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How can investors increase their return by investing on stocks in </a:t>
            </a:r>
            <a:r>
              <a:rPr lang="en" sz="2400"/>
              <a:t>renewable energy and fossil fuel?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Methods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71675"/>
            <a:ext cx="8095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300"/>
              <a:buFont typeface="Arial"/>
              <a:buChar char="➢"/>
            </a:pPr>
            <a:r>
              <a:rPr lang="en" sz="1600"/>
              <a:t>Our data is collected from yahoo, with 53 stocks in energy companies--32 in green energy and 21 in fossil fuel.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300"/>
              <a:buFont typeface="Arial"/>
              <a:buChar char="➢"/>
            </a:pPr>
            <a:r>
              <a:rPr lang="en" sz="1600"/>
              <a:t>We did the general cleaning–converting data types in the first section and removing the missing values.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300"/>
              <a:buFont typeface="Arial"/>
              <a:buChar char="➢"/>
            </a:pPr>
            <a:r>
              <a:rPr lang="en" sz="1600"/>
              <a:t>Then we use different approaches to preprocess data.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300"/>
              <a:buFont typeface="Arial"/>
              <a:buChar char="○"/>
            </a:pPr>
            <a:r>
              <a:rPr lang="en" sz="1600"/>
              <a:t>Clustering–calculated the 5-day return, 20-day return, 60-day return, and 200-day return of each stock and scaled these returns.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300"/>
              <a:buFont typeface="Arial"/>
              <a:buChar char="○"/>
            </a:pPr>
            <a:r>
              <a:rPr lang="en" sz="1600"/>
              <a:t>Association-based on clustering result, create different datasets, focus on the return feature, re-scaled, and finally encoded when the average of 1-day, 5-day, and 15-day intervals are above 0.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300"/>
              <a:buFont typeface="Arial"/>
              <a:buChar char="○"/>
            </a:pPr>
            <a:r>
              <a:rPr lang="en" sz="1600"/>
              <a:t>Estimation–performed feature engineering for the Dates and only used the features transformed from dates and close prices.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Method–Clustering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68050"/>
            <a:ext cx="8095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Choose KMeans and </a:t>
            </a:r>
            <a:r>
              <a:rPr lang="en" sz="1600"/>
              <a:t>find the optimal # clusters: 4 using Distortion Score Elbow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After c</a:t>
            </a:r>
            <a:r>
              <a:rPr lang="en" sz="1600"/>
              <a:t>omparing KMeans, MiniBatchKMeans, Hierarchical Clustering.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 PCA and Silhoutte Values Plot to evaluate.</a:t>
            </a:r>
            <a:endParaRPr sz="1400"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25" y="3749350"/>
            <a:ext cx="3266826" cy="1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55200"/>
            <a:ext cx="3316487" cy="1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690" y="2320425"/>
            <a:ext cx="4687961" cy="282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Method–</a:t>
            </a:r>
            <a:r>
              <a:rPr lang="en"/>
              <a:t>Association Analysis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058225"/>
            <a:ext cx="8095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➢"/>
            </a:pPr>
            <a:r>
              <a:rPr lang="en" sz="2200"/>
              <a:t>Based on the clustering result, we performed the association analysis with</a:t>
            </a:r>
            <a:r>
              <a:rPr lang="en" sz="2200"/>
              <a:t> apriori and fpgrwoth methods </a:t>
            </a:r>
            <a:r>
              <a:rPr lang="en" sz="2200"/>
              <a:t>to discover more relationships between stocks.</a:t>
            </a:r>
            <a:endParaRPr sz="2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➢"/>
            </a:pPr>
            <a:r>
              <a:rPr lang="en" sz="2200"/>
              <a:t>For clusters 0, 1, 2, and 3, we have 19, 25, 8, and 1 stock in the corresponding cluster.</a:t>
            </a:r>
            <a:endParaRPr sz="2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➢"/>
            </a:pPr>
            <a:r>
              <a:rPr lang="en" sz="2200"/>
              <a:t>Because cluster 3 only have one stock, we only focus on cluster 0, 1, and 2.</a:t>
            </a:r>
            <a:endParaRPr sz="2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➢"/>
            </a:pPr>
            <a:r>
              <a:rPr lang="en" sz="2200"/>
              <a:t>For clusters 0 and 1, we use a confidence level of 0.8.</a:t>
            </a:r>
            <a:endParaRPr sz="2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Font typeface="Arial"/>
              <a:buChar char="➢"/>
            </a:pPr>
            <a:r>
              <a:rPr lang="en" sz="2200"/>
              <a:t>For cluster 2, we use a confidence level of 0.7.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